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5" autoAdjust="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94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562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9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02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3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902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276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29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753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375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6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71F0E-A344-C34E-80A0-90929B39D26B}" type="datetimeFigureOut">
              <a:rPr lang="en-US" smtClean="0"/>
              <a:t>6/10/2015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90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3.xml"/><Relationship Id="rId3" Type="http://schemas.openxmlformats.org/officeDocument/2006/relationships/slide" Target="slide5.xml"/><Relationship Id="rId7" Type="http://schemas.openxmlformats.org/officeDocument/2006/relationships/slide" Target="slide8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slide" Target="slide3.xml"/><Relationship Id="rId16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1.xml"/><Relationship Id="rId5" Type="http://schemas.openxmlformats.org/officeDocument/2006/relationships/slide" Target="slide2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6.xml"/><Relationship Id="rId1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40544" y="118297"/>
            <a:ext cx="66629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Algebra 2 Final Review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609850"/>
              </p:ext>
            </p:extLst>
          </p:nvPr>
        </p:nvGraphicFramePr>
        <p:xfrm>
          <a:off x="378954" y="1076366"/>
          <a:ext cx="8386092" cy="57174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932073"/>
                <a:gridCol w="2448315"/>
                <a:gridCol w="1909181"/>
                <a:gridCol w="209652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Graphs,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Tables, and Functions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Function &amp; Complex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Number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 Operations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Solving Equations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Exponentials &amp; Logs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  <a:p>
                      <a:pPr algn="ctr"/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236904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</a:p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</a:p>
                    <a:p>
                      <a:pPr algn="ctr"/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Action Button: Custom 11">
            <a:hlinkClick r:id="rId2" action="ppaction://hlinksldjump" highlightClick="1"/>
          </p:cNvPr>
          <p:cNvSpPr/>
          <p:nvPr/>
        </p:nvSpPr>
        <p:spPr>
          <a:xfrm>
            <a:off x="503391" y="3409692"/>
            <a:ext cx="514833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Custom 12">
            <a:hlinkClick r:id="rId3" action="ppaction://hlinksldjump" highlightClick="1"/>
          </p:cNvPr>
          <p:cNvSpPr/>
          <p:nvPr/>
        </p:nvSpPr>
        <p:spPr>
          <a:xfrm>
            <a:off x="503391" y="4656861"/>
            <a:ext cx="514833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Custom 13">
            <a:hlinkClick r:id="rId4" action="ppaction://hlinksldjump" highlightClick="1"/>
          </p:cNvPr>
          <p:cNvSpPr/>
          <p:nvPr/>
        </p:nvSpPr>
        <p:spPr>
          <a:xfrm>
            <a:off x="503391" y="5720959"/>
            <a:ext cx="514833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ction Button: Custom 14">
            <a:hlinkClick r:id="rId5" action="ppaction://hlinksldjump" highlightClick="1"/>
          </p:cNvPr>
          <p:cNvSpPr/>
          <p:nvPr/>
        </p:nvSpPr>
        <p:spPr>
          <a:xfrm>
            <a:off x="503391" y="2288384"/>
            <a:ext cx="514833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Custom 15">
            <a:hlinkClick r:id="rId6" action="ppaction://hlinksldjump" highlightClick="1"/>
          </p:cNvPr>
          <p:cNvSpPr/>
          <p:nvPr/>
        </p:nvSpPr>
        <p:spPr>
          <a:xfrm>
            <a:off x="2489225" y="3488197"/>
            <a:ext cx="491951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ction Button: Custom 16">
            <a:hlinkClick r:id="rId7" action="ppaction://hlinksldjump" highlightClick="1"/>
          </p:cNvPr>
          <p:cNvSpPr/>
          <p:nvPr/>
        </p:nvSpPr>
        <p:spPr>
          <a:xfrm>
            <a:off x="2474710" y="4724559"/>
            <a:ext cx="491951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8" name="Action Button: Custom 17">
            <a:hlinkClick r:id="rId8" action="ppaction://hlinksldjump" highlightClick="1"/>
          </p:cNvPr>
          <p:cNvSpPr/>
          <p:nvPr/>
        </p:nvSpPr>
        <p:spPr>
          <a:xfrm>
            <a:off x="2474710" y="5799040"/>
            <a:ext cx="491951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ction Button: Custom 18">
            <a:hlinkClick r:id="rId9" action="ppaction://hlinksldjump" highlightClick="1"/>
          </p:cNvPr>
          <p:cNvSpPr/>
          <p:nvPr/>
        </p:nvSpPr>
        <p:spPr>
          <a:xfrm>
            <a:off x="2489225" y="2308832"/>
            <a:ext cx="491951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ction Button: Custom 19">
            <a:hlinkClick r:id="rId10" action="ppaction://hlinksldjump" highlightClick="1"/>
          </p:cNvPr>
          <p:cNvSpPr/>
          <p:nvPr/>
        </p:nvSpPr>
        <p:spPr>
          <a:xfrm>
            <a:off x="4896631" y="2288384"/>
            <a:ext cx="514832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ction Button: Custom 20">
            <a:hlinkClick r:id="rId11" action="ppaction://hlinksldjump" highlightClick="1"/>
          </p:cNvPr>
          <p:cNvSpPr/>
          <p:nvPr/>
        </p:nvSpPr>
        <p:spPr>
          <a:xfrm>
            <a:off x="4896631" y="3409692"/>
            <a:ext cx="514832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ction Button: Custom 21">
            <a:hlinkClick r:id="rId12" action="ppaction://hlinksldjump" highlightClick="1"/>
          </p:cNvPr>
          <p:cNvSpPr/>
          <p:nvPr/>
        </p:nvSpPr>
        <p:spPr>
          <a:xfrm>
            <a:off x="4896631" y="4656861"/>
            <a:ext cx="514832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ction Button: Custom 22">
            <a:hlinkClick r:id="rId13" action="ppaction://hlinksldjump" highlightClick="1"/>
          </p:cNvPr>
          <p:cNvSpPr/>
          <p:nvPr/>
        </p:nvSpPr>
        <p:spPr>
          <a:xfrm>
            <a:off x="4896631" y="5720959"/>
            <a:ext cx="514832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ction Button: Custom 23">
            <a:hlinkClick r:id="rId14" action="ppaction://hlinksldjump" highlightClick="1"/>
          </p:cNvPr>
          <p:cNvSpPr/>
          <p:nvPr/>
        </p:nvSpPr>
        <p:spPr>
          <a:xfrm>
            <a:off x="6841554" y="2288384"/>
            <a:ext cx="549155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ction Button: Custom 24">
            <a:hlinkClick r:id="rId15" action="ppaction://hlinksldjump" highlightClick="1"/>
          </p:cNvPr>
          <p:cNvSpPr/>
          <p:nvPr/>
        </p:nvSpPr>
        <p:spPr>
          <a:xfrm>
            <a:off x="6841554" y="3409692"/>
            <a:ext cx="549155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ction Button: Custom 25">
            <a:hlinkClick r:id="rId16" action="ppaction://hlinksldjump" highlightClick="1"/>
          </p:cNvPr>
          <p:cNvSpPr/>
          <p:nvPr/>
        </p:nvSpPr>
        <p:spPr>
          <a:xfrm>
            <a:off x="6841554" y="4656861"/>
            <a:ext cx="549155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ction Button: Custom 26">
            <a:hlinkClick r:id="rId17" action="ppaction://hlinksldjump" highlightClick="1"/>
          </p:cNvPr>
          <p:cNvSpPr/>
          <p:nvPr/>
        </p:nvSpPr>
        <p:spPr>
          <a:xfrm>
            <a:off x="6841554" y="5720959"/>
            <a:ext cx="549155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9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6358" y="-31025"/>
            <a:ext cx="775387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Solving Equations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47500" lnSpcReduction="20000"/>
              </a:bodyPr>
              <a:lstStyle/>
              <a:p>
                <a:pPr marL="0" indent="0">
                  <a:buNone/>
                </a:pPr>
                <a:r>
                  <a:rPr lang="en-US" sz="4400" b="1" u="sng" dirty="0" smtClean="0">
                    <a:latin typeface="+mj-lt"/>
                  </a:rPr>
                  <a:t>Directions</a:t>
                </a:r>
                <a:r>
                  <a:rPr lang="en-US" sz="4400" b="1" dirty="0" smtClean="0">
                    <a:latin typeface="+mj-lt"/>
                  </a:rPr>
                  <a:t>: </a:t>
                </a:r>
                <a:r>
                  <a:rPr lang="en-US" sz="4400" dirty="0" smtClean="0">
                    <a:latin typeface="+mj-lt"/>
                  </a:rPr>
                  <a:t>Given the functions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/>
                      </a:rPr>
                      <m:t>h</m:t>
                    </m:r>
                    <m:d>
                      <m:dPr>
                        <m:ctrlPr>
                          <a:rPr lang="en-US" sz="4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sz="4400" i="1">
                        <a:latin typeface="Cambria Math"/>
                      </a:rPr>
                      <m:t>=</m:t>
                    </m:r>
                    <m:r>
                      <a:rPr lang="en-US" sz="4400" i="1">
                        <a:latin typeface="Cambria Math"/>
                      </a:rPr>
                      <m:t>𝑥</m:t>
                    </m:r>
                    <m:r>
                      <a:rPr lang="en-US" sz="4400" i="1">
                        <a:latin typeface="Cambria Math"/>
                      </a:rPr>
                      <m:t>+1</m:t>
                    </m:r>
                  </m:oMath>
                </a14:m>
                <a:r>
                  <a:rPr lang="en-US" sz="4400" dirty="0">
                    <a:latin typeface="+mj-lt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4400" i="1">
                        <a:latin typeface="Cambria Math"/>
                      </a:rPr>
                      <m:t>𝑘</m:t>
                    </m:r>
                    <m:d>
                      <m:dPr>
                        <m:ctrlPr>
                          <a:rPr lang="en-US" sz="4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4400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sz="4400" i="1">
                        <a:latin typeface="Cambria Math"/>
                      </a:rPr>
                      <m:t>=(</m:t>
                    </m:r>
                    <m:sSup>
                      <m:sSupPr>
                        <m:ctrlPr>
                          <a:rPr lang="en-US" sz="4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4400" i="1">
                            <a:latin typeface="Cambria Math"/>
                          </a:rPr>
                          <m:t>𝑥</m:t>
                        </m:r>
                        <m:r>
                          <a:rPr lang="en-US" sz="4400" i="1">
                            <a:latin typeface="Cambria Math"/>
                          </a:rPr>
                          <m:t>−2)</m:t>
                        </m:r>
                      </m:e>
                      <m:sup>
                        <m:r>
                          <a:rPr lang="en-US" sz="4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400" i="1">
                        <a:latin typeface="Cambria Math"/>
                      </a:rPr>
                      <m:t>+3</m:t>
                    </m:r>
                  </m:oMath>
                </a14:m>
                <a:r>
                  <a:rPr lang="en-US" sz="4400" dirty="0">
                    <a:latin typeface="+mj-lt"/>
                  </a:rPr>
                  <a:t>, which interval contains at least one value for x where h(x) = k(x)? </a:t>
                </a:r>
              </a:p>
              <a:p>
                <a:pPr marL="0" indent="0">
                  <a:buNone/>
                </a:pPr>
                <a:r>
                  <a:rPr lang="en-US" sz="3100" dirty="0">
                    <a:latin typeface="Comic Sans MS" pitchFamily="66" charset="0"/>
                  </a:rPr>
                  <a:t> </a:t>
                </a:r>
              </a:p>
              <a:p>
                <a:pPr marL="0" indent="0">
                  <a:buNone/>
                </a:pPr>
                <a:r>
                  <a:rPr lang="en-US" sz="3100" dirty="0">
                    <a:latin typeface="Comic Sans MS" pitchFamily="66" charset="0"/>
                  </a:rPr>
                  <a:t> </a:t>
                </a:r>
              </a:p>
              <a:p>
                <a:pPr marL="0" indent="0">
                  <a:buNone/>
                </a:pPr>
                <a:r>
                  <a:rPr lang="en-US" sz="3100" dirty="0">
                    <a:latin typeface="+mj-lt"/>
                  </a:rPr>
                  <a:t> </a:t>
                </a:r>
                <a:endParaRPr lang="en-US" sz="3100" dirty="0" smtClean="0">
                  <a:latin typeface="+mj-lt"/>
                </a:endParaRPr>
              </a:p>
              <a:p>
                <a:pPr marL="0" indent="0">
                  <a:buNone/>
                </a:pPr>
                <a:endParaRPr lang="en-US" sz="3100" dirty="0">
                  <a:latin typeface="+mj-lt"/>
                </a:endParaRPr>
              </a:p>
              <a:p>
                <a:pPr marL="0" indent="0">
                  <a:buNone/>
                </a:pPr>
                <a:endParaRPr lang="en-US" sz="3100" dirty="0" smtClean="0">
                  <a:latin typeface="+mj-lt"/>
                </a:endParaRPr>
              </a:p>
              <a:p>
                <a:pPr marL="0" indent="0">
                  <a:buNone/>
                </a:pPr>
                <a:endParaRPr lang="en-US" sz="3100" dirty="0">
                  <a:latin typeface="+mj-lt"/>
                </a:endParaRPr>
              </a:p>
              <a:p>
                <a:pPr marL="0" indent="0">
                  <a:buNone/>
                </a:pPr>
                <a:endParaRPr lang="en-US" sz="3100" dirty="0" smtClean="0">
                  <a:latin typeface="+mj-lt"/>
                </a:endParaRPr>
              </a:p>
              <a:p>
                <a:pPr marL="0" indent="0">
                  <a:buNone/>
                </a:pPr>
                <a:endParaRPr lang="en-US" sz="3100" dirty="0">
                  <a:latin typeface="+mj-lt"/>
                </a:endParaRPr>
              </a:p>
              <a:p>
                <a:pPr marL="0" indent="0">
                  <a:buNone/>
                </a:pPr>
                <a:endParaRPr lang="en-US" sz="3100" dirty="0" smtClean="0">
                  <a:latin typeface="+mj-lt"/>
                </a:endParaRPr>
              </a:p>
              <a:p>
                <a:pPr marL="0" indent="0">
                  <a:buNone/>
                </a:pPr>
                <a:endParaRPr lang="en-US" sz="3100" dirty="0" smtClean="0">
                  <a:latin typeface="+mj-lt"/>
                </a:endParaRPr>
              </a:p>
              <a:p>
                <a:pPr marL="0" indent="0">
                  <a:buNone/>
                </a:pPr>
                <a:endParaRPr lang="en-US" sz="3100" dirty="0">
                  <a:latin typeface="+mj-lt"/>
                </a:endParaRPr>
              </a:p>
              <a:p>
                <a:pPr marL="514350" lvl="0" indent="-514350">
                  <a:buAutoNum type="alphaUcPeriod"/>
                </a:pPr>
                <a14:m>
                  <m:oMath xmlns:m="http://schemas.openxmlformats.org/officeDocument/2006/math">
                    <m:r>
                      <a:rPr lang="en-US" sz="3800" i="0">
                        <a:latin typeface="Cambria Math"/>
                      </a:rPr>
                      <m:t>−3&lt;</m:t>
                    </m:r>
                    <m:r>
                      <m:rPr>
                        <m:sty m:val="p"/>
                      </m:rPr>
                      <a:rPr lang="en-US" sz="3800" i="0">
                        <a:latin typeface="Cambria Math"/>
                      </a:rPr>
                      <m:t>x</m:t>
                    </m:r>
                    <m:r>
                      <a:rPr lang="en-US" sz="3800" i="0">
                        <a:latin typeface="Cambria Math"/>
                      </a:rPr>
                      <m:t>&lt;−1</m:t>
                    </m:r>
                  </m:oMath>
                </a14:m>
                <a:endParaRPr lang="en-US" sz="3800" dirty="0" smtClean="0">
                  <a:latin typeface="+mj-lt"/>
                </a:endParaRPr>
              </a:p>
              <a:p>
                <a:pPr marL="514350" lvl="0" indent="-514350">
                  <a:buAutoNum type="alphaUcPeriod"/>
                </a:pPr>
                <a14:m>
                  <m:oMath xmlns:m="http://schemas.openxmlformats.org/officeDocument/2006/math">
                    <m:r>
                      <a:rPr lang="en-US" sz="3800" i="0">
                        <a:latin typeface="Cambria Math"/>
                      </a:rPr>
                      <m:t>−1&lt;</m:t>
                    </m:r>
                    <m:r>
                      <m:rPr>
                        <m:sty m:val="p"/>
                      </m:rPr>
                      <a:rPr lang="en-US" sz="3800" i="0">
                        <a:latin typeface="Cambria Math"/>
                      </a:rPr>
                      <m:t>x</m:t>
                    </m:r>
                    <m:r>
                      <a:rPr lang="en-US" sz="3800" i="0">
                        <a:latin typeface="Cambria Math"/>
                      </a:rPr>
                      <m:t>&lt;1.5</m:t>
                    </m:r>
                  </m:oMath>
                </a14:m>
                <a:endParaRPr lang="en-US" sz="3800" dirty="0" smtClean="0">
                  <a:latin typeface="+mj-lt"/>
                </a:endParaRPr>
              </a:p>
              <a:p>
                <a:pPr marL="514350" lvl="0" indent="-514350">
                  <a:buAutoNum type="alphaUcPeriod"/>
                </a:pPr>
                <a14:m>
                  <m:oMath xmlns:m="http://schemas.openxmlformats.org/officeDocument/2006/math">
                    <m:r>
                      <a:rPr lang="en-US" sz="3800" i="0">
                        <a:latin typeface="Cambria Math"/>
                      </a:rPr>
                      <m:t>1.5&lt;</m:t>
                    </m:r>
                    <m:r>
                      <m:rPr>
                        <m:sty m:val="p"/>
                      </m:rPr>
                      <a:rPr lang="en-US" sz="3800" i="0">
                        <a:latin typeface="Cambria Math"/>
                      </a:rPr>
                      <m:t>x</m:t>
                    </m:r>
                    <m:r>
                      <a:rPr lang="en-US" sz="3800" i="0">
                        <a:latin typeface="Cambria Math"/>
                      </a:rPr>
                      <m:t>&lt;3</m:t>
                    </m:r>
                  </m:oMath>
                </a14:m>
                <a:r>
                  <a:rPr lang="en-US" sz="3800" dirty="0">
                    <a:latin typeface="+mj-lt"/>
                  </a:rPr>
                  <a:t>.5</a:t>
                </a:r>
                <a:endParaRPr lang="en-US" sz="3800" dirty="0" smtClean="0">
                  <a:latin typeface="+mj-lt"/>
                </a:endParaRPr>
              </a:p>
              <a:p>
                <a:pPr marL="514350" lvl="0" indent="-514350">
                  <a:buAutoNum type="alphaUcPeriod"/>
                </a:pPr>
                <a14:m>
                  <m:oMath xmlns:m="http://schemas.openxmlformats.org/officeDocument/2006/math">
                    <m:r>
                      <a:rPr lang="en-US" sz="3800" i="0">
                        <a:latin typeface="Cambria Math"/>
                      </a:rPr>
                      <m:t>3.5&lt;</m:t>
                    </m:r>
                    <m:r>
                      <m:rPr>
                        <m:sty m:val="p"/>
                      </m:rPr>
                      <a:rPr lang="en-US" sz="3800" i="0">
                        <a:latin typeface="Cambria Math"/>
                      </a:rPr>
                      <m:t>x</m:t>
                    </m:r>
                    <m:r>
                      <a:rPr lang="en-US" sz="3800" i="0">
                        <a:latin typeface="Cambria Math"/>
                      </a:rPr>
                      <m:t>&lt;6</m:t>
                    </m:r>
                  </m:oMath>
                </a14:m>
                <a:r>
                  <a:rPr lang="en-US" sz="3800" dirty="0">
                    <a:latin typeface="+mj-lt"/>
                  </a:rPr>
                  <a:t>	</a:t>
                </a:r>
                <a:endParaRPr lang="en-US" sz="3800" dirty="0" smtClean="0">
                  <a:latin typeface="+mj-lt"/>
                </a:endParaRPr>
              </a:p>
              <a:p>
                <a:pPr marL="514350" lvl="0" indent="-514350">
                  <a:buAutoNum type="alphaUcPeriod"/>
                </a:pPr>
                <a:r>
                  <a:rPr lang="en-US" sz="3800" dirty="0" smtClean="0">
                    <a:latin typeface="+mj-lt"/>
                  </a:rPr>
                  <a:t>None </a:t>
                </a:r>
                <a:r>
                  <a:rPr lang="en-US" sz="3800" dirty="0">
                    <a:latin typeface="+mj-lt"/>
                  </a:rPr>
                  <a:t>of the above intervals contains a value for x, which h(x) = k(x).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15" t="-1482" b="-2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060" y="2203767"/>
            <a:ext cx="4908370" cy="2673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318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Find all </a:t>
                </a:r>
                <a:r>
                  <a:rPr lang="en-US" b="1" i="1" dirty="0"/>
                  <a:t>solutions</a:t>
                </a:r>
                <a:r>
                  <a:rPr lang="en-US" dirty="0"/>
                  <a:t> for the equation below. </a:t>
                </a: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−4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−3=2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Once </a:t>
                </a:r>
                <a:r>
                  <a:rPr lang="en-US" dirty="0"/>
                  <a:t>you find your solution(s), fill in the blanks below. </a:t>
                </a:r>
              </a:p>
              <a:p>
                <a:pPr marL="0" indent="0" algn="ctr">
                  <a:buNone/>
                </a:pPr>
                <a:r>
                  <a:rPr lang="en-US" dirty="0" smtClean="0"/>
                  <a:t>x </a:t>
                </a:r>
                <a:r>
                  <a:rPr lang="en-US" dirty="0"/>
                  <a:t>= _____ + _____</a:t>
                </a:r>
                <a:r>
                  <a:rPr lang="en-US" b="1" dirty="0"/>
                  <a:t> </a:t>
                </a:r>
                <a:r>
                  <a:rPr lang="en-US" b="1" dirty="0" err="1"/>
                  <a:t>i</a:t>
                </a:r>
                <a:r>
                  <a:rPr lang="en-US" b="1" dirty="0"/>
                  <a:t> 	</a:t>
                </a:r>
                <a:r>
                  <a:rPr lang="en-US" dirty="0"/>
                  <a:t>x = _____ - _____</a:t>
                </a:r>
                <a:r>
                  <a:rPr lang="en-US" b="1" dirty="0"/>
                  <a:t> </a:t>
                </a:r>
                <a:r>
                  <a:rPr lang="en-US" b="1" dirty="0" err="1"/>
                  <a:t>i</a:t>
                </a:r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  <a:blipFill rotWithShape="1">
                <a:blip r:embed="rId2"/>
                <a:stretch>
                  <a:fillRect l="-1852" t="-15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49601" y="-31025"/>
            <a:ext cx="52448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Solving Equations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61024" y="6427168"/>
            <a:ext cx="247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Functions 200</a:t>
            </a:r>
            <a:endParaRPr lang="en-US" dirty="0"/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56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sz="2400" b="1" u="sng" dirty="0" smtClean="0">
                  <a:latin typeface="Comic Sans MS" pitchFamily="66" charset="0"/>
                </a:endParaRPr>
              </a:p>
              <a:p>
                <a:pPr marL="0" indent="0">
                  <a:buNone/>
                </a:pPr>
                <a:r>
                  <a:rPr lang="en-US" sz="2400" b="1" u="sng" dirty="0" smtClean="0">
                    <a:latin typeface="Comic Sans MS" pitchFamily="66" charset="0"/>
                  </a:rPr>
                  <a:t>Directions</a:t>
                </a:r>
                <a:r>
                  <a:rPr lang="en-US" sz="2400" b="1" dirty="0" smtClean="0">
                    <a:latin typeface="Comic Sans MS" pitchFamily="66" charset="0"/>
                  </a:rPr>
                  <a:t>:</a:t>
                </a:r>
                <a:r>
                  <a:rPr lang="en-US" sz="2400" dirty="0" smtClean="0">
                    <a:latin typeface="Comic Sans MS" pitchFamily="66" charset="0"/>
                  </a:rPr>
                  <a:t> Solve the equation below algebraically. Circle the solution and </a:t>
                </a:r>
                <a:r>
                  <a:rPr lang="en-US" sz="2400" strike="sngStrike" dirty="0" smtClean="0">
                    <a:latin typeface="Comic Sans MS" pitchFamily="66" charset="0"/>
                  </a:rPr>
                  <a:t>cross out</a:t>
                </a:r>
                <a:r>
                  <a:rPr lang="en-US" sz="2400" dirty="0" smtClean="0">
                    <a:latin typeface="Comic Sans MS" pitchFamily="66" charset="0"/>
                  </a:rPr>
                  <a:t> the </a:t>
                </a:r>
                <a:r>
                  <a:rPr lang="en-US" sz="2400" b="1" i="1" dirty="0" smtClean="0">
                    <a:latin typeface="Comic Sans MS" pitchFamily="66" charset="0"/>
                  </a:rPr>
                  <a:t>extraneous solution.</a:t>
                </a:r>
              </a:p>
              <a:p>
                <a:pPr marL="0" indent="0">
                  <a:buNone/>
                </a:pPr>
                <a:endParaRPr lang="en-US" sz="2400" dirty="0">
                  <a:latin typeface="Comic Sans MS" pitchFamily="66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800" b="0" i="0" smtClean="0">
                              <a:latin typeface="Cambria Math"/>
                            </a:rPr>
                            <m:t>3</m:t>
                          </m:r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/>
                            </a:rPr>
                            <m:t>x</m:t>
                          </m:r>
                          <m:r>
                            <a:rPr lang="en-US" sz="2800" b="0" i="0" smtClean="0">
                              <a:latin typeface="Cambria Math"/>
                            </a:rPr>
                            <m:t>+13</m:t>
                          </m:r>
                        </m:e>
                      </m:rad>
                      <m:r>
                        <a:rPr lang="en-US" sz="2800" b="0" i="0" smtClean="0">
                          <a:latin typeface="Cambria Math"/>
                        </a:rPr>
                        <m:t>=4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/>
                        </a:rPr>
                        <m:t>x</m:t>
                      </m:r>
                    </m:oMath>
                  </m:oMathPara>
                </a14:m>
                <a:endParaRPr lang="en-US" sz="2800" dirty="0" smtClean="0">
                  <a:latin typeface="Comic Sans MS" pitchFamily="66" charset="0"/>
                </a:endParaRPr>
              </a:p>
              <a:p>
                <a:pPr marL="0" indent="0" algn="ctr">
                  <a:buNone/>
                </a:pPr>
                <a:endParaRPr lang="en-US" sz="2400" dirty="0">
                  <a:latin typeface="Comic Sans MS" pitchFamily="66" charset="0"/>
                </a:endParaRPr>
              </a:p>
              <a:p>
                <a:pPr marL="0" indent="0" algn="ctr">
                  <a:buNone/>
                </a:pPr>
                <a:r>
                  <a:rPr lang="en-US" sz="2400" dirty="0" smtClean="0">
                    <a:latin typeface="Comic Sans MS" pitchFamily="66" charset="0"/>
                  </a:rPr>
                  <a:t>x = ______     x = ______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  <a:blipFill rotWithShape="1">
                <a:blip r:embed="rId2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49601" y="-31025"/>
            <a:ext cx="52448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Solving Equations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61024" y="6427168"/>
            <a:ext cx="247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Functions 300</a:t>
            </a:r>
            <a:endParaRPr lang="en-US" dirty="0"/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4321" y="6271718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9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800" b="1" u="sng" dirty="0">
                    <a:latin typeface="Comic Sans MS" pitchFamily="66" charset="0"/>
                  </a:rPr>
                  <a:t>Directions</a:t>
                </a:r>
                <a:r>
                  <a:rPr lang="en-US" sz="2800" b="1" dirty="0">
                    <a:latin typeface="Comic Sans MS" pitchFamily="66" charset="0"/>
                  </a:rPr>
                  <a:t>:</a:t>
                </a:r>
                <a:r>
                  <a:rPr lang="en-US" sz="2800" dirty="0">
                    <a:latin typeface="Comic Sans MS" pitchFamily="66" charset="0"/>
                  </a:rPr>
                  <a:t> Solve the equation below algebraically. Circle the solution and </a:t>
                </a:r>
                <a:r>
                  <a:rPr lang="en-US" sz="2800" strike="sngStrike" dirty="0">
                    <a:latin typeface="Comic Sans MS" pitchFamily="66" charset="0"/>
                  </a:rPr>
                  <a:t>cross out</a:t>
                </a:r>
                <a:r>
                  <a:rPr lang="en-US" sz="2800" dirty="0">
                    <a:latin typeface="Comic Sans MS" pitchFamily="66" charset="0"/>
                  </a:rPr>
                  <a:t> the </a:t>
                </a:r>
                <a:r>
                  <a:rPr lang="en-US" sz="2800" b="1" i="1" dirty="0">
                    <a:latin typeface="Comic Sans MS" pitchFamily="66" charset="0"/>
                  </a:rPr>
                  <a:t>extraneous solution</a:t>
                </a:r>
                <a:r>
                  <a:rPr lang="en-US" sz="2800" b="1" i="1" dirty="0" smtClean="0">
                    <a:latin typeface="Comic Sans MS" pitchFamily="66" charset="0"/>
                  </a:rPr>
                  <a:t>.</a:t>
                </a:r>
              </a:p>
              <a:p>
                <a:pPr marL="0" indent="0">
                  <a:buNone/>
                </a:pPr>
                <a:endParaRPr lang="en-US" sz="2800" b="1" i="1" dirty="0">
                  <a:latin typeface="Comic Sans MS" pitchFamily="66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3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+5</m:t>
                          </m:r>
                          <m:r>
                            <a:rPr lang="en-US" i="1">
                              <a:latin typeface="Cambria Math"/>
                            </a:rPr>
                            <m:t>𝑥</m:t>
                          </m:r>
                          <m:r>
                            <a:rPr lang="en-US" i="1">
                              <a:latin typeface="Cambria Math"/>
                            </a:rPr>
                            <m:t>−2</m:t>
                          </m:r>
                        </m:num>
                        <m:den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+4</m:t>
                          </m:r>
                          <m:r>
                            <a:rPr lang="en-US" i="1">
                              <a:latin typeface="Cambria Math"/>
                            </a:rPr>
                            <m:t>𝑥</m:t>
                          </m:r>
                          <m:r>
                            <a:rPr lang="en-US" i="1">
                              <a:latin typeface="Cambria Math"/>
                            </a:rPr>
                            <m:t>+4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=2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endParaRPr lang="en-US" dirty="0">
                  <a:latin typeface="Comic Sans MS" pitchFamily="66" charset="0"/>
                </a:endParaRPr>
              </a:p>
              <a:p>
                <a:pPr marL="0" indent="0" algn="ctr">
                  <a:buNone/>
                </a:pPr>
                <a:r>
                  <a:rPr lang="en-US" dirty="0">
                    <a:latin typeface="Comic Sans MS" pitchFamily="66" charset="0"/>
                  </a:rPr>
                  <a:t>x = ______     x = ______</a:t>
                </a:r>
              </a:p>
              <a:p>
                <a:pPr marL="0" indent="0" algn="ctr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  <a:blipFill rotWithShape="1">
                <a:blip r:embed="rId2"/>
                <a:stretch>
                  <a:fillRect l="-1481" t="-1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49601" y="-31025"/>
            <a:ext cx="52448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Solving Equations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4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You invest $200.00 in an account in 2014.  This account </a:t>
                </a:r>
                <a:r>
                  <a:rPr lang="en-US" sz="2400" b="1" i="1" dirty="0"/>
                  <a:t>compounds continuously </a:t>
                </a:r>
                <a:r>
                  <a:rPr lang="en-US" sz="2400" dirty="0"/>
                  <a:t>with a interest rate of 2.5%.  The amount of money in the account </a:t>
                </a:r>
                <a:r>
                  <a:rPr lang="en-US" sz="2400" i="1" dirty="0"/>
                  <a:t>A(t)</a:t>
                </a:r>
                <a:r>
                  <a:rPr lang="en-US" sz="2400" dirty="0"/>
                  <a:t>, in dollars, </a:t>
                </a:r>
                <a:r>
                  <a:rPr lang="en-US" sz="2400" i="1" dirty="0"/>
                  <a:t>t </a:t>
                </a:r>
                <a:r>
                  <a:rPr lang="en-US" sz="2400" dirty="0"/>
                  <a:t>years after the year 2014 can be modeled by the function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𝐴</m:t>
                    </m:r>
                    <m:d>
                      <m:dPr>
                        <m:ctrlPr>
                          <a:rPr lang="en-US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/>
                      </a:rPr>
                      <m:t>=200</m:t>
                    </m:r>
                    <m:sSup>
                      <m:sSupPr>
                        <m:ctrlPr>
                          <a:rPr lang="en-US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sz="2400" i="1">
                            <a:latin typeface="Cambria Math"/>
                          </a:rPr>
                          <m:t>0.025</m:t>
                        </m:r>
                        <m:r>
                          <a:rPr lang="en-US" sz="24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US" sz="2400" dirty="0"/>
                  <a:t>, where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𝑡</m:t>
                    </m:r>
                    <m:r>
                      <a:rPr lang="en-US" sz="2400" i="1">
                        <a:latin typeface="Cambria Math"/>
                      </a:rPr>
                      <m:t>≥0</m:t>
                    </m:r>
                  </m:oMath>
                </a14:m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sz="2400" b="1" dirty="0" smtClean="0"/>
                  <a:t>How much money is in the account in 2014?  ___________</a:t>
                </a:r>
              </a:p>
              <a:p>
                <a:pPr marL="0" indent="0">
                  <a:buNone/>
                </a:pPr>
                <a:endParaRPr lang="en-US" sz="2400" b="1" dirty="0" smtClean="0"/>
              </a:p>
              <a:p>
                <a:pPr marL="0" indent="0">
                  <a:buNone/>
                </a:pPr>
                <a:r>
                  <a:rPr lang="en-US" sz="2400" b="1" dirty="0" smtClean="0"/>
                  <a:t>How much money is in the account in 2020? ____________</a:t>
                </a:r>
                <a:endParaRPr lang="en-US" sz="2400" b="1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11" t="-1078" r="-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03086" y="-31025"/>
            <a:ext cx="59378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Exponentials &amp; Logs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Action Button: Home 12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3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41984" y="-31025"/>
            <a:ext cx="626004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Exponential and Logs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61024" y="6427168"/>
            <a:ext cx="247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Functions 200</a:t>
            </a:r>
            <a:endParaRPr lang="en-US" dirty="0"/>
          </a:p>
        </p:txBody>
      </p:sp>
      <p:sp>
        <p:nvSpPr>
          <p:cNvPr id="17" name="Action Button: Home 16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You invest $200.00 in an account in 2014.  This account </a:t>
                </a:r>
                <a:r>
                  <a:rPr lang="en-US" sz="2400" b="1" i="1" dirty="0"/>
                  <a:t>compounds continuously </a:t>
                </a:r>
                <a:r>
                  <a:rPr lang="en-US" sz="2400" dirty="0"/>
                  <a:t>with a interest rate of 2.5%.  The amount of money in the account </a:t>
                </a:r>
                <a:r>
                  <a:rPr lang="en-US" sz="2400" i="1" dirty="0"/>
                  <a:t>A(t)</a:t>
                </a:r>
                <a:r>
                  <a:rPr lang="en-US" sz="2400" dirty="0"/>
                  <a:t>, in dollars, </a:t>
                </a:r>
                <a:r>
                  <a:rPr lang="en-US" sz="2400" i="1" dirty="0"/>
                  <a:t>t </a:t>
                </a:r>
                <a:r>
                  <a:rPr lang="en-US" sz="2400" dirty="0"/>
                  <a:t>years after the year 2014 can be modeled by the function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𝐴</m:t>
                    </m:r>
                    <m:d>
                      <m:dPr>
                        <m:ctrlPr>
                          <a:rPr lang="en-US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/>
                      </a:rPr>
                      <m:t>=200</m:t>
                    </m:r>
                    <m:sSup>
                      <m:sSupPr>
                        <m:ctrlPr>
                          <a:rPr lang="en-US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sz="2400" i="1">
                            <a:latin typeface="Cambria Math"/>
                          </a:rPr>
                          <m:t>0.025</m:t>
                        </m:r>
                        <m:r>
                          <a:rPr lang="en-US" sz="24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US" sz="2400" dirty="0"/>
                  <a:t>, where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𝑡</m:t>
                    </m:r>
                    <m:r>
                      <a:rPr lang="en-US" sz="2400" i="1">
                        <a:latin typeface="Cambria Math"/>
                      </a:rPr>
                      <m:t>≥0</m:t>
                    </m:r>
                  </m:oMath>
                </a14:m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sz="2400" b="1" dirty="0" smtClean="0"/>
                  <a:t>Find the </a:t>
                </a:r>
                <a:r>
                  <a:rPr lang="en-US" sz="2400" b="1" i="1" dirty="0" smtClean="0"/>
                  <a:t>average rate of change </a:t>
                </a:r>
                <a:r>
                  <a:rPr lang="en-US" sz="2400" b="1" dirty="0" smtClean="0"/>
                  <a:t>in dollars per year from the years 2014 to 2020. </a:t>
                </a:r>
              </a:p>
              <a:p>
                <a:pPr marL="0" indent="0" algn="ctr">
                  <a:buNone/>
                </a:pPr>
                <a:r>
                  <a:rPr lang="en-US" sz="2400" b="1" dirty="0" smtClean="0"/>
                  <a:t>______________________</a:t>
                </a:r>
                <a:endParaRPr lang="en-US" sz="2400" b="1" dirty="0"/>
              </a:p>
              <a:p>
                <a:pPr marL="0" indent="0">
                  <a:buNone/>
                </a:pPr>
                <a:endParaRPr lang="en-US" sz="2400" b="1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  <a:blipFill rotWithShape="1">
                <a:blip r:embed="rId2"/>
                <a:stretch>
                  <a:fillRect l="-1111" t="-1078" r="-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712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41984" y="-31025"/>
            <a:ext cx="626004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Exponential and Logs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61024" y="6427168"/>
            <a:ext cx="247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Functions 300</a:t>
            </a:r>
            <a:endParaRPr lang="en-US" dirty="0"/>
          </a:p>
        </p:txBody>
      </p:sp>
      <p:sp>
        <p:nvSpPr>
          <p:cNvPr id="11" name="Action Button: Home 10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You invest $200.00 in an account in 2014.  This account </a:t>
                </a:r>
                <a:r>
                  <a:rPr lang="en-US" sz="2400" b="1" i="1" dirty="0"/>
                  <a:t>compounds continuously </a:t>
                </a:r>
                <a:r>
                  <a:rPr lang="en-US" sz="2400" dirty="0"/>
                  <a:t>with a interest rate of 2.5%.  The amount of money in the account </a:t>
                </a:r>
                <a:r>
                  <a:rPr lang="en-US" sz="2400" i="1" dirty="0"/>
                  <a:t>A(t)</a:t>
                </a:r>
                <a:r>
                  <a:rPr lang="en-US" sz="2400" dirty="0"/>
                  <a:t>, in dollars, </a:t>
                </a:r>
                <a:r>
                  <a:rPr lang="en-US" sz="2400" i="1" dirty="0"/>
                  <a:t>t </a:t>
                </a:r>
                <a:r>
                  <a:rPr lang="en-US" sz="2400" dirty="0"/>
                  <a:t>years after the year 2014 can be modeled by the function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𝐴</m:t>
                    </m:r>
                    <m:d>
                      <m:dPr>
                        <m:ctrlPr>
                          <a:rPr lang="en-US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/>
                      </a:rPr>
                      <m:t>=200</m:t>
                    </m:r>
                    <m:sSup>
                      <m:sSupPr>
                        <m:ctrlPr>
                          <a:rPr lang="en-US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sz="2400" i="1">
                            <a:latin typeface="Cambria Math"/>
                          </a:rPr>
                          <m:t>0.025</m:t>
                        </m:r>
                        <m:r>
                          <a:rPr lang="en-US" sz="24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US" sz="2400" dirty="0"/>
                  <a:t>, where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𝑡</m:t>
                    </m:r>
                    <m:r>
                      <a:rPr lang="en-US" sz="2400" i="1">
                        <a:latin typeface="Cambria Math"/>
                      </a:rPr>
                      <m:t>≥0</m:t>
                    </m:r>
                  </m:oMath>
                </a14:m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b="1" dirty="0" smtClean="0"/>
                  <a:t>Based </a:t>
                </a:r>
                <a:r>
                  <a:rPr lang="en-US" sz="2400" b="1" dirty="0"/>
                  <a:t>on the model, set up an </a:t>
                </a:r>
                <a:r>
                  <a:rPr lang="en-US" sz="2400" b="1" i="1" u="sng" dirty="0"/>
                  <a:t>equation </a:t>
                </a:r>
                <a:r>
                  <a:rPr lang="en-US" sz="2400" b="1" dirty="0"/>
                  <a:t>to find the number of years it will take for the amount of money in the account to double. 	</a:t>
                </a:r>
              </a:p>
              <a:p>
                <a:pPr marL="0" indent="0" algn="ctr">
                  <a:buNone/>
                </a:pPr>
                <a:r>
                  <a:rPr lang="en-US" dirty="0" smtClean="0"/>
                  <a:t>_______________ = ____________</a:t>
                </a:r>
              </a:p>
              <a:p>
                <a:pPr marL="0" indent="0">
                  <a:buNone/>
                </a:pPr>
                <a:r>
                  <a:rPr lang="en-US" sz="2400" b="1" dirty="0" smtClean="0"/>
                  <a:t>Solve the equation above. Write your final answer as a </a:t>
                </a:r>
                <a:r>
                  <a:rPr lang="en-US" sz="2400" b="1" i="1" u="sng" dirty="0" smtClean="0"/>
                  <a:t>logarithm</a:t>
                </a:r>
                <a:r>
                  <a:rPr lang="en-US" sz="2400" b="1" dirty="0" smtClean="0"/>
                  <a:t>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b="1" dirty="0"/>
                  <a:t>t</a:t>
                </a:r>
                <a:r>
                  <a:rPr lang="en-US" sz="2400" b="1" dirty="0" smtClean="0"/>
                  <a:t> </a:t>
                </a:r>
                <a:r>
                  <a:rPr lang="en-US" sz="2400" b="1" dirty="0" smtClean="0"/>
                  <a:t>= _____________________</a:t>
                </a:r>
                <a:endParaRPr lang="en-US" sz="2400" b="1" dirty="0"/>
              </a:p>
            </p:txBody>
          </p:sp>
        </mc:Choice>
        <mc:Fallback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  <a:blipFill rotWithShape="1">
                <a:blip r:embed="rId2"/>
                <a:stretch>
                  <a:fillRect l="-889" t="-809" r="-1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401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40944" y="-31025"/>
            <a:ext cx="56621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Exponential &amp; Logs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You invest $200.00 in an account in 2014.  This account </a:t>
                </a:r>
                <a:r>
                  <a:rPr lang="en-US" sz="2400" b="1" i="1" dirty="0"/>
                  <a:t>compounds continuously </a:t>
                </a:r>
                <a:r>
                  <a:rPr lang="en-US" sz="2400" dirty="0"/>
                  <a:t>with a interest rate of 2.5%.  The amount of money in the account </a:t>
                </a:r>
                <a:r>
                  <a:rPr lang="en-US" sz="2400" i="1" dirty="0"/>
                  <a:t>A(t)</a:t>
                </a:r>
                <a:r>
                  <a:rPr lang="en-US" sz="2400" dirty="0"/>
                  <a:t>, in dollars, </a:t>
                </a:r>
                <a:r>
                  <a:rPr lang="en-US" sz="2400" i="1" dirty="0"/>
                  <a:t>t </a:t>
                </a:r>
                <a:r>
                  <a:rPr lang="en-US" sz="2400" dirty="0"/>
                  <a:t>years after the year 2014 can be modeled by the function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𝐴</m:t>
                    </m:r>
                    <m:d>
                      <m:dPr>
                        <m:ctrlPr>
                          <a:rPr lang="en-US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/>
                      </a:rPr>
                      <m:t>=200</m:t>
                    </m:r>
                    <m:sSup>
                      <m:sSupPr>
                        <m:ctrlPr>
                          <a:rPr lang="en-US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sz="2400" i="1">
                            <a:latin typeface="Cambria Math"/>
                          </a:rPr>
                          <m:t>0.025</m:t>
                        </m:r>
                        <m:r>
                          <a:rPr lang="en-US" sz="24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US" sz="2400" dirty="0"/>
                  <a:t>, where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𝑡</m:t>
                    </m:r>
                    <m:r>
                      <a:rPr lang="en-US" sz="2400" i="1">
                        <a:latin typeface="Cambria Math"/>
                      </a:rPr>
                      <m:t>≥0</m:t>
                    </m:r>
                  </m:oMath>
                </a14:m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sz="2400" b="1" dirty="0" smtClean="0"/>
                  <a:t>Based on the model, in which years will the account have more than $500.00. Write an </a:t>
                </a:r>
                <a:r>
                  <a:rPr lang="en-US" sz="2400" b="1" i="1" u="sng" dirty="0" smtClean="0"/>
                  <a:t>inequality</a:t>
                </a:r>
                <a:r>
                  <a:rPr lang="en-US" sz="2400" b="1" i="1" dirty="0" smtClean="0"/>
                  <a:t> </a:t>
                </a:r>
                <a:r>
                  <a:rPr lang="en-US" sz="2400" b="1" dirty="0" smtClean="0"/>
                  <a:t>to represent the solution.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	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  <a:blipFill rotWithShape="1">
                <a:blip r:embed="rId2"/>
                <a:stretch>
                  <a:fillRect l="-1111" t="-1078" r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232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8876" y="118297"/>
            <a:ext cx="88662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Graphs, Tables, and Functions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88731" y="1770739"/>
                <a:ext cx="8398791" cy="4524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u="sng" dirty="0" smtClean="0">
                    <a:latin typeface="Comic Sans MS" pitchFamily="66" charset="0"/>
                  </a:rPr>
                  <a:t>Directions</a:t>
                </a:r>
                <a:r>
                  <a:rPr lang="en-US" sz="2400" dirty="0" smtClean="0">
                    <a:latin typeface="Comic Sans MS" pitchFamily="66" charset="0"/>
                  </a:rPr>
                  <a:t>: What is the </a:t>
                </a:r>
                <a:r>
                  <a:rPr lang="en-US" sz="2400" b="1" i="1" dirty="0" smtClean="0">
                    <a:latin typeface="Comic Sans MS" pitchFamily="66" charset="0"/>
                  </a:rPr>
                  <a:t>inverse function </a:t>
                </a:r>
                <a:r>
                  <a:rPr lang="en-US" sz="2400" dirty="0" smtClean="0">
                    <a:latin typeface="Comic Sans MS" pitchFamily="66" charset="0"/>
                  </a:rPr>
                  <a:t>to f(x)?</a:t>
                </a:r>
                <a:endParaRPr lang="en-US" sz="2400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/>
                        </a:rPr>
                        <m:t>=2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latin typeface="Cambria Math"/>
                        </a:rPr>
                        <m:t>−5</m:t>
                      </m:r>
                    </m:oMath>
                  </m:oMathPara>
                </a14:m>
                <a:endParaRPr lang="en-US" sz="2400" b="0" dirty="0" smtClean="0">
                  <a:latin typeface="Comic Sans MS" pitchFamily="66" charset="0"/>
                </a:endParaRPr>
              </a:p>
              <a:p>
                <a:endParaRPr lang="en-US" sz="2400" dirty="0" smtClean="0">
                  <a:latin typeface="Comic Sans MS" pitchFamily="66" charset="0"/>
                </a:endParaRPr>
              </a:p>
              <a:p>
                <a:r>
                  <a:rPr lang="en-US" sz="2400" dirty="0" smtClean="0">
                    <a:latin typeface="Comic Sans MS" pitchFamily="66" charset="0"/>
                  </a:rPr>
                  <a:t>			f(x)				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sz="2400" b="0" i="1" smtClean="0">
                        <a:latin typeface="Cambria Math"/>
                      </a:rPr>
                      <m:t>(</m:t>
                    </m:r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>
                    <a:latin typeface="Comic Sans MS" pitchFamily="66" charset="0"/>
                  </a:rPr>
                  <a:t>	</a:t>
                </a:r>
              </a:p>
              <a:p>
                <a:endParaRPr lang="en-US" sz="2400" dirty="0">
                  <a:latin typeface="Comic Sans MS" pitchFamily="66" charset="0"/>
                </a:endParaRPr>
              </a:p>
              <a:p>
                <a:r>
                  <a:rPr lang="en-US" sz="2400" dirty="0" smtClean="0">
                    <a:latin typeface="Comic Sans MS" pitchFamily="66" charset="0"/>
                  </a:rPr>
                  <a:t>	_______________		________________</a:t>
                </a:r>
              </a:p>
              <a:p>
                <a:endParaRPr lang="en-US" sz="2400" dirty="0">
                  <a:latin typeface="Comic Sans MS" pitchFamily="66" charset="0"/>
                </a:endParaRPr>
              </a:p>
              <a:p>
                <a:r>
                  <a:rPr lang="en-US" sz="2400" dirty="0" smtClean="0">
                    <a:latin typeface="Comic Sans MS" pitchFamily="66" charset="0"/>
                  </a:rPr>
                  <a:t>	_______________		________________</a:t>
                </a:r>
              </a:p>
              <a:p>
                <a:endParaRPr lang="en-US" sz="2400" dirty="0">
                  <a:latin typeface="Comic Sans MS" pitchFamily="66" charset="0"/>
                </a:endParaRPr>
              </a:p>
              <a:p>
                <a:r>
                  <a:rPr lang="en-US" sz="2400" dirty="0" smtClean="0">
                    <a:latin typeface="Comic Sans MS" pitchFamily="66" charset="0"/>
                  </a:rPr>
                  <a:t>	_______________		________________						</a:t>
                </a:r>
              </a:p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en-US" sz="2400" i="1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sz="2400" i="1">
                        <a:latin typeface="Cambria Math"/>
                      </a:rPr>
                      <m:t>(</m:t>
                    </m:r>
                    <m:r>
                      <a:rPr lang="en-US" sz="2400" i="1">
                        <a:latin typeface="Cambria Math"/>
                      </a:rPr>
                      <m:t>𝑥</m:t>
                    </m:r>
                    <m:r>
                      <a:rPr lang="en-US" sz="2400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>
                    <a:latin typeface="Comic Sans MS" pitchFamily="66" charset="0"/>
                  </a:rPr>
                  <a:t> = __________________________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731" y="1770739"/>
                <a:ext cx="8398791" cy="4524315"/>
              </a:xfrm>
              <a:prstGeom prst="rect">
                <a:avLst/>
              </a:prstGeom>
              <a:blipFill rotWithShape="1">
                <a:blip r:embed="rId2"/>
                <a:stretch>
                  <a:fillRect l="-1089" t="-942" b="-21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060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8868" y="118297"/>
            <a:ext cx="88662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Graphs, Tables, and Functions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72616" y="2017482"/>
                <a:ext cx="8632525" cy="33691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u="sng" dirty="0" smtClean="0">
                    <a:latin typeface="Comic Sans MS" pitchFamily="66" charset="0"/>
                  </a:rPr>
                  <a:t>Directions</a:t>
                </a:r>
                <a:r>
                  <a:rPr lang="en-US" sz="2400" dirty="0" smtClean="0">
                    <a:latin typeface="Comic Sans MS" pitchFamily="66" charset="0"/>
                  </a:rPr>
                  <a:t>: Graph the </a:t>
                </a:r>
                <a:r>
                  <a:rPr lang="en-US" sz="2400" b="1" i="1" dirty="0" smtClean="0">
                    <a:latin typeface="Comic Sans MS" pitchFamily="66" charset="0"/>
                  </a:rPr>
                  <a:t>polynomial function. </a:t>
                </a:r>
                <a:endParaRPr lang="en-US" sz="2400" b="1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+2</m:t>
                              </m:r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−2</m:t>
                              </m:r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/>
                        </a:rPr>
                        <m:t>(</m:t>
                      </m:r>
                      <m:r>
                        <a:rPr lang="en-US" sz="2400" b="0" i="1" smtClean="0"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latin typeface="Cambria Math"/>
                        </a:rPr>
                        <m:t>−3)</m:t>
                      </m:r>
                    </m:oMath>
                  </m:oMathPara>
                </a14:m>
                <a:endParaRPr lang="en-US" sz="2400" b="1" u="sng" dirty="0" smtClean="0">
                  <a:latin typeface="Comic Sans MS" pitchFamily="66" charset="0"/>
                </a:endParaRPr>
              </a:p>
              <a:p>
                <a:endParaRPr lang="en-US" sz="2400" dirty="0" smtClean="0">
                  <a:latin typeface="Comic Sans MS" pitchFamily="66" charset="0"/>
                </a:endParaRPr>
              </a:p>
              <a:p>
                <a:r>
                  <a:rPr lang="en-US" sz="2400" dirty="0" smtClean="0">
                    <a:latin typeface="Comic Sans MS" pitchFamily="66" charset="0"/>
                  </a:rPr>
                  <a:t>Label the following</a:t>
                </a:r>
              </a:p>
              <a:p>
                <a:pPr marL="800100" lvl="1" indent="-342900">
                  <a:buFont typeface="Arial" pitchFamily="34" charset="0"/>
                  <a:buChar char="•"/>
                </a:pPr>
                <a:r>
                  <a:rPr lang="en-US" sz="2400" dirty="0" smtClean="0">
                    <a:latin typeface="Comic Sans MS" pitchFamily="66" charset="0"/>
                  </a:rPr>
                  <a:t>y-intercept</a:t>
                </a:r>
              </a:p>
              <a:p>
                <a:pPr marL="800100" lvl="1" indent="-342900">
                  <a:buFont typeface="Arial" pitchFamily="34" charset="0"/>
                  <a:buChar char="•"/>
                </a:pPr>
                <a:r>
                  <a:rPr lang="en-US" sz="2400" dirty="0" smtClean="0">
                    <a:latin typeface="Comic Sans MS" pitchFamily="66" charset="0"/>
                  </a:rPr>
                  <a:t>x-intercepts</a:t>
                </a:r>
              </a:p>
              <a:p>
                <a:pPr marL="800100" lvl="1" indent="-342900">
                  <a:buFont typeface="Arial" pitchFamily="34" charset="0"/>
                  <a:buChar char="•"/>
                </a:pPr>
                <a:r>
                  <a:rPr lang="en-US" sz="2400" dirty="0">
                    <a:latin typeface="Comic Sans MS" pitchFamily="66" charset="0"/>
                  </a:rPr>
                  <a:t>s</a:t>
                </a:r>
                <a:r>
                  <a:rPr lang="en-US" sz="2400" dirty="0" smtClean="0">
                    <a:latin typeface="Comic Sans MS" pitchFamily="66" charset="0"/>
                  </a:rPr>
                  <a:t>how correct end behavior</a:t>
                </a:r>
              </a:p>
              <a:p>
                <a:pPr marL="800100" lvl="1" indent="-342900">
                  <a:buFont typeface="Arial" pitchFamily="34" charset="0"/>
                  <a:buChar char="•"/>
                </a:pPr>
                <a:r>
                  <a:rPr lang="en-US" sz="2400" dirty="0">
                    <a:latin typeface="Comic Sans MS" pitchFamily="66" charset="0"/>
                  </a:rPr>
                  <a:t>s</a:t>
                </a:r>
                <a:r>
                  <a:rPr lang="en-US" sz="2400" dirty="0" smtClean="0">
                    <a:latin typeface="Comic Sans MS" pitchFamily="66" charset="0"/>
                  </a:rPr>
                  <a:t>how correct touching and crossing around the x-axis</a:t>
                </a:r>
                <a:endParaRPr lang="en-US" sz="2400" dirty="0"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616" y="2017482"/>
                <a:ext cx="8632525" cy="3369127"/>
              </a:xfrm>
              <a:prstGeom prst="rect">
                <a:avLst/>
              </a:prstGeom>
              <a:blipFill rotWithShape="1">
                <a:blip r:embed="rId2"/>
                <a:stretch>
                  <a:fillRect l="-1059" t="-1266" r="-565" b="-32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799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9657" y="-173035"/>
            <a:ext cx="89843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Graphs, Tables, and Functions </a:t>
            </a:r>
            <a:b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47234" y="1445937"/>
            <a:ext cx="7990366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sng" dirty="0" smtClean="0">
                <a:latin typeface="Comic Sans MS" pitchFamily="66" charset="0"/>
              </a:rPr>
              <a:t>Directions</a:t>
            </a:r>
            <a:r>
              <a:rPr lang="en-US" sz="2200" b="1" dirty="0" smtClean="0">
                <a:latin typeface="Comic Sans MS" pitchFamily="66" charset="0"/>
              </a:rPr>
              <a:t>: </a:t>
            </a:r>
            <a:r>
              <a:rPr lang="en-US" sz="2200" dirty="0" smtClean="0">
                <a:latin typeface="Comic Sans MS" pitchFamily="66" charset="0"/>
              </a:rPr>
              <a:t>Write a </a:t>
            </a:r>
            <a:r>
              <a:rPr lang="en-US" sz="2200" b="1" i="1" dirty="0" smtClean="0">
                <a:latin typeface="Comic Sans MS" pitchFamily="66" charset="0"/>
              </a:rPr>
              <a:t>sine</a:t>
            </a:r>
            <a:r>
              <a:rPr lang="en-US" sz="2200" dirty="0" smtClean="0">
                <a:latin typeface="Comic Sans MS" pitchFamily="66" charset="0"/>
              </a:rPr>
              <a:t> or </a:t>
            </a:r>
            <a:r>
              <a:rPr lang="en-US" sz="2200" b="1" i="1" dirty="0" smtClean="0">
                <a:latin typeface="Comic Sans MS" pitchFamily="66" charset="0"/>
              </a:rPr>
              <a:t>cosine</a:t>
            </a:r>
            <a:r>
              <a:rPr lang="en-US" sz="2200" dirty="0" smtClean="0">
                <a:latin typeface="Comic Sans MS" pitchFamily="66" charset="0"/>
              </a:rPr>
              <a:t> function h(x) that represents the graph below.</a:t>
            </a:r>
          </a:p>
          <a:p>
            <a:endParaRPr lang="en-US" sz="2800" b="1" u="sng" dirty="0" smtClean="0">
              <a:latin typeface="Comic Sans MS" pitchFamily="66" charset="0"/>
            </a:endParaRPr>
          </a:p>
          <a:p>
            <a:endParaRPr lang="en-US" sz="2800" b="1" u="sng" dirty="0">
              <a:latin typeface="Comic Sans MS" pitchFamily="66" charset="0"/>
            </a:endParaRPr>
          </a:p>
          <a:p>
            <a:endParaRPr lang="en-US" sz="2800" b="1" u="sng" dirty="0" smtClean="0">
              <a:latin typeface="Comic Sans MS" pitchFamily="66" charset="0"/>
            </a:endParaRPr>
          </a:p>
          <a:p>
            <a:endParaRPr lang="en-US" sz="2800" b="1" u="sng" dirty="0">
              <a:latin typeface="Comic Sans MS" pitchFamily="66" charset="0"/>
            </a:endParaRPr>
          </a:p>
          <a:p>
            <a:endParaRPr lang="en-US" sz="2800" b="1" u="sng" dirty="0" smtClean="0">
              <a:latin typeface="Comic Sans MS" pitchFamily="66" charset="0"/>
            </a:endParaRPr>
          </a:p>
          <a:p>
            <a:endParaRPr lang="en-US" sz="2800" b="1" u="sng" dirty="0">
              <a:latin typeface="Comic Sans MS" pitchFamily="66" charset="0"/>
            </a:endParaRPr>
          </a:p>
          <a:p>
            <a:endParaRPr lang="en-US" sz="2800" b="1" u="sng" dirty="0">
              <a:latin typeface="Comic Sans MS" pitchFamily="66" charset="0"/>
            </a:endParaRPr>
          </a:p>
          <a:p>
            <a:r>
              <a:rPr lang="en-US" sz="2200" b="1" dirty="0" smtClean="0">
                <a:latin typeface="Comic Sans MS" pitchFamily="66" charset="0"/>
              </a:rPr>
              <a:t>You may want to markup the following: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The </a:t>
            </a:r>
            <a:r>
              <a:rPr lang="en-US" sz="2200" b="1" i="1" dirty="0" smtClean="0">
                <a:latin typeface="Comic Sans MS" pitchFamily="66" charset="0"/>
              </a:rPr>
              <a:t>midline </a:t>
            </a:r>
            <a:r>
              <a:rPr lang="en-US" sz="2200" dirty="0" smtClean="0">
                <a:latin typeface="Comic Sans MS" pitchFamily="66" charset="0"/>
              </a:rPr>
              <a:t>is ___________.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The </a:t>
            </a:r>
            <a:r>
              <a:rPr lang="en-US" sz="2200" b="1" i="1" dirty="0" smtClean="0">
                <a:latin typeface="Comic Sans MS" pitchFamily="66" charset="0"/>
              </a:rPr>
              <a:t>amplitude </a:t>
            </a:r>
            <a:r>
              <a:rPr lang="en-US" sz="2200" dirty="0" smtClean="0">
                <a:latin typeface="Comic Sans MS" pitchFamily="66" charset="0"/>
              </a:rPr>
              <a:t>is _________.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The </a:t>
            </a:r>
            <a:r>
              <a:rPr lang="en-US" sz="2200" b="1" i="1" dirty="0" smtClean="0">
                <a:latin typeface="Comic Sans MS" pitchFamily="66" charset="0"/>
              </a:rPr>
              <a:t>period </a:t>
            </a:r>
            <a:r>
              <a:rPr lang="en-US" sz="2200" dirty="0" smtClean="0">
                <a:latin typeface="Comic Sans MS" pitchFamily="66" charset="0"/>
              </a:rPr>
              <a:t>is ____________.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h(x) = __________________</a:t>
            </a:r>
          </a:p>
          <a:p>
            <a:pPr lvl="1"/>
            <a:endParaRPr lang="en-US" sz="2400" dirty="0" smtClean="0">
              <a:latin typeface="Comic Sans MS" pitchFamily="66" charset="0"/>
            </a:endParaRPr>
          </a:p>
          <a:p>
            <a:endParaRPr lang="en-US" sz="2800" b="1" u="sng" dirty="0">
              <a:latin typeface="Comic Sans MS" pitchFamily="66" charset="0"/>
            </a:endParaRPr>
          </a:p>
          <a:p>
            <a:endParaRPr lang="en-US" sz="2800" b="1" u="sng" dirty="0" smtClean="0">
              <a:latin typeface="Comic Sans MS" pitchFamily="66" charset="0"/>
            </a:endParaRPr>
          </a:p>
          <a:p>
            <a:endParaRPr lang="en-US" sz="2800" b="1" u="sng" dirty="0">
              <a:latin typeface="Comic Sans MS" pitchFamily="66" charset="0"/>
            </a:endParaRPr>
          </a:p>
          <a:p>
            <a:endParaRPr lang="en-US" sz="2800" b="1" u="sng" dirty="0" smtClean="0">
              <a:latin typeface="Comic Sans MS" pitchFamily="66" charset="0"/>
            </a:endParaRPr>
          </a:p>
          <a:p>
            <a:endParaRPr lang="en-US" sz="2800" b="1" u="sng" dirty="0">
              <a:latin typeface="Comic Sans MS" pitchFamily="66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13" y="2228109"/>
            <a:ext cx="5220008" cy="28952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450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" y="-31025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Graphs, Tables, and Functions </a:t>
            </a:r>
            <a:b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Action Button: Home 10">
            <a:hlinkClick r:id="" action="ppaction://hlinkshowjump?jump=firstslide" highlightClick="1"/>
          </p:cNvPr>
          <p:cNvSpPr/>
          <p:nvPr/>
        </p:nvSpPr>
        <p:spPr>
          <a:xfrm>
            <a:off x="171181" y="628161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33828" y="1723300"/>
            <a:ext cx="85053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latin typeface="Comic Sans MS" pitchFamily="66" charset="0"/>
              </a:rPr>
              <a:t>Directions</a:t>
            </a:r>
            <a:r>
              <a:rPr lang="en-US" sz="2400" b="1" dirty="0" smtClean="0">
                <a:latin typeface="Comic Sans MS" pitchFamily="66" charset="0"/>
              </a:rPr>
              <a:t>: </a:t>
            </a:r>
            <a:r>
              <a:rPr lang="en-US" sz="2400" dirty="0" smtClean="0">
                <a:latin typeface="Comic Sans MS" pitchFamily="66" charset="0"/>
              </a:rPr>
              <a:t>The table below represents an </a:t>
            </a:r>
            <a:r>
              <a:rPr lang="en-US" sz="2400" b="1" i="1" dirty="0" smtClean="0">
                <a:latin typeface="Comic Sans MS" pitchFamily="66" charset="0"/>
              </a:rPr>
              <a:t>exponential function</a:t>
            </a:r>
            <a:r>
              <a:rPr lang="en-US" sz="2400" dirty="0" smtClean="0">
                <a:latin typeface="Comic Sans MS" pitchFamily="66" charset="0"/>
              </a:rPr>
              <a:t>. Create a function that represents the table. Use function notation.</a:t>
            </a:r>
          </a:p>
          <a:p>
            <a:endParaRPr lang="en-US" sz="2400" b="1" u="sng" dirty="0">
              <a:latin typeface="Comic Sans MS" pitchFamily="66" charset="0"/>
            </a:endParaRPr>
          </a:p>
          <a:p>
            <a:endParaRPr lang="en-US" sz="2400" b="1" u="sng" dirty="0" smtClean="0">
              <a:latin typeface="Comic Sans MS" pitchFamily="66" charset="0"/>
            </a:endParaRPr>
          </a:p>
          <a:p>
            <a:endParaRPr lang="en-US" sz="2400" b="1" u="sng" dirty="0">
              <a:latin typeface="Comic Sans MS" pitchFamily="66" charset="0"/>
            </a:endParaRPr>
          </a:p>
          <a:p>
            <a:endParaRPr lang="en-US" sz="2400" b="1" u="sng" dirty="0" smtClean="0">
              <a:latin typeface="Comic Sans MS" pitchFamily="66" charset="0"/>
            </a:endParaRPr>
          </a:p>
          <a:p>
            <a:endParaRPr lang="en-US" sz="2400" b="1" u="sng" dirty="0">
              <a:latin typeface="Comic Sans MS" pitchFamily="66" charset="0"/>
            </a:endParaRPr>
          </a:p>
          <a:p>
            <a:endParaRPr lang="en-US" sz="2400" b="1" u="sng" dirty="0" smtClean="0">
              <a:latin typeface="Comic Sans MS" pitchFamily="66" charset="0"/>
            </a:endParaRPr>
          </a:p>
          <a:p>
            <a:endParaRPr lang="en-US" sz="2400" b="1" u="sng" dirty="0">
              <a:latin typeface="Comic Sans MS" pitchFamily="66" charset="0"/>
            </a:endParaRPr>
          </a:p>
          <a:p>
            <a:endParaRPr lang="en-US" sz="2400" b="1" u="sng" dirty="0" smtClean="0">
              <a:latin typeface="Comic Sans MS" pitchFamily="66" charset="0"/>
            </a:endParaRPr>
          </a:p>
          <a:p>
            <a:pPr algn="ctr"/>
            <a:r>
              <a:rPr lang="en-US" sz="2400" b="1" dirty="0" smtClean="0">
                <a:latin typeface="Comic Sans MS" pitchFamily="66" charset="0"/>
              </a:rPr>
              <a:t>_____ = _______________________</a:t>
            </a:r>
            <a:endParaRPr lang="en-US" sz="2400" b="1" dirty="0">
              <a:latin typeface="Comic Sans MS" pitchFamily="66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415237"/>
              </p:ext>
            </p:extLst>
          </p:nvPr>
        </p:nvGraphicFramePr>
        <p:xfrm>
          <a:off x="1669143" y="3646715"/>
          <a:ext cx="609600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7314"/>
                <a:gridCol w="1712686"/>
                <a:gridCol w="1857828"/>
                <a:gridCol w="169817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x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0</a:t>
                      </a:r>
                    </a:p>
                    <a:p>
                      <a:pPr algn="ctr"/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5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10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g(x)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50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1,600</a:t>
                      </a:r>
                    </a:p>
                    <a:p>
                      <a:pPr algn="ctr"/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51,200</a:t>
                      </a:r>
                      <a:endParaRPr lang="en-US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52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7936" y="245973"/>
            <a:ext cx="846815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Function and Complex Number Operations </a:t>
            </a:r>
            <a:b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</a:t>
            </a: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175657" y="1446302"/>
                <a:ext cx="6952343" cy="5022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b="1" dirty="0" smtClean="0"/>
                  <a:t>Which expression is equivalent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𝟒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/>
                  <a:t>?</a:t>
                </a:r>
                <a:r>
                  <a:rPr lang="en-US" sz="2800" dirty="0"/>
                  <a:t> </a:t>
                </a:r>
              </a:p>
              <a:p>
                <a:r>
                  <a:rPr lang="en-US" sz="2800" dirty="0"/>
                  <a:t> </a:t>
                </a:r>
              </a:p>
              <a:p>
                <a:pPr marL="514350" indent="-514350">
                  <a:buAutoNum type="alphaUcPeriod"/>
                </a:pP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−</m:t>
                    </m:r>
                    <m:r>
                      <a:rPr lang="en-US" sz="2800" b="1" i="1">
                        <a:latin typeface="Cambria Math"/>
                      </a:rPr>
                      <m:t>𝒚</m:t>
                    </m:r>
                    <m:r>
                      <a:rPr lang="en-US" sz="2800" b="1" i="1">
                        <a:latin typeface="Cambria Math"/>
                      </a:rPr>
                      <m:t>)(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−</m:t>
                    </m:r>
                    <m:r>
                      <a:rPr lang="en-US" sz="2800" b="1" i="1">
                        <a:latin typeface="Cambria Math"/>
                      </a:rPr>
                      <m:t>𝒚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endParaRPr lang="en-US" sz="2800" dirty="0" smtClean="0"/>
              </a:p>
              <a:p>
                <a:endParaRPr lang="en-US" sz="2800" dirty="0"/>
              </a:p>
              <a:p>
                <a:r>
                  <a:rPr lang="en-US" sz="2800" b="1" dirty="0"/>
                  <a:t>B.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>
                          <a:rPr lang="en-US" sz="2800" b="1" i="1">
                            <a:latin typeface="Cambria Math"/>
                          </a:rPr>
                          <m:t>𝒚</m:t>
                        </m:r>
                      </m:e>
                    </m:d>
                    <m:d>
                      <m:dPr>
                        <m:ctrlPr>
                          <a:rPr lang="en-US" sz="2800" b="1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en-US" sz="2800" b="1" i="1">
                            <a:latin typeface="Cambria Math"/>
                          </a:rPr>
                          <m:t>𝒚</m:t>
                        </m:r>
                      </m:e>
                    </m:d>
                  </m:oMath>
                </a14:m>
                <a:endParaRPr lang="en-US" sz="2800" b="1" dirty="0" smtClean="0"/>
              </a:p>
              <a:p>
                <a:endParaRPr lang="en-US" sz="2800" dirty="0"/>
              </a:p>
              <a:p>
                <a:r>
                  <a:rPr lang="en-US" sz="2800" b="1" dirty="0"/>
                  <a:t>C.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𝟑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+</m:t>
                    </m:r>
                    <m:r>
                      <a:rPr lang="en-US" sz="2800" b="1" i="1">
                        <a:latin typeface="Cambria Math"/>
                      </a:rPr>
                      <m:t>𝒚</m:t>
                    </m:r>
                    <m:r>
                      <a:rPr lang="en-US" sz="2800" b="1" i="1">
                        <a:latin typeface="Cambria Math"/>
                      </a:rPr>
                      <m:t>)(</m:t>
                    </m:r>
                    <m:r>
                      <a:rPr lang="en-US" sz="2800" b="1" i="1">
                        <a:latin typeface="Cambria Math"/>
                      </a:rPr>
                      <m:t>𝒙</m:t>
                    </m:r>
                    <m:r>
                      <a:rPr lang="en-US" sz="2800" b="1" i="1">
                        <a:latin typeface="Cambria Math"/>
                      </a:rPr>
                      <m:t>−</m:t>
                    </m:r>
                    <m:r>
                      <a:rPr lang="en-US" sz="2800" b="1" i="1">
                        <a:latin typeface="Cambria Math"/>
                      </a:rPr>
                      <m:t>𝒚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endParaRPr lang="en-US" sz="2800" dirty="0" smtClean="0"/>
              </a:p>
              <a:p>
                <a:endParaRPr lang="en-US" sz="2800" dirty="0"/>
              </a:p>
              <a:p>
                <a:r>
                  <a:rPr lang="en-US" sz="2800" b="1" dirty="0"/>
                  <a:t>D.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/>
                          </a:rPr>
                          <m:t>(</m:t>
                        </m:r>
                        <m:sSup>
                          <m:sSupPr>
                            <m:ctrlPr>
                              <a:rPr lang="en-US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i="1">
                            <a:latin typeface="Cambria Math"/>
                          </a:rPr>
                          <m:t>−</m:t>
                        </m:r>
                        <m:r>
                          <a:rPr lang="en-US" sz="2800" b="1" i="1">
                            <a:latin typeface="Cambria Math"/>
                          </a:rPr>
                          <m:t>𝒚</m:t>
                        </m:r>
                        <m:r>
                          <a:rPr lang="en-US" sz="2800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800" dirty="0" smtClean="0"/>
              </a:p>
              <a:p>
                <a:endParaRPr lang="en-US" sz="2800" dirty="0"/>
              </a:p>
              <a:p>
                <a:r>
                  <a:rPr lang="en-US" sz="2800" b="1" dirty="0"/>
                  <a:t>E.</a:t>
                </a:r>
                <a:r>
                  <a:rPr lang="en-US" sz="2800" dirty="0"/>
                  <a:t> None of the Above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5657" y="1446302"/>
                <a:ext cx="6952343" cy="5022657"/>
              </a:xfrm>
              <a:prstGeom prst="rect">
                <a:avLst/>
              </a:prstGeom>
              <a:blipFill rotWithShape="1">
                <a:blip r:embed="rId2"/>
                <a:stretch>
                  <a:fillRect l="-1842" t="-850" b="-25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666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120133" y="184419"/>
            <a:ext cx="938430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Function and Complex Number Operations </a:t>
            </a:r>
          </a:p>
          <a:p>
            <a:pPr algn="ctr"/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277255" y="2224137"/>
                <a:ext cx="7257143" cy="23837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u="sng" dirty="0" smtClean="0">
                    <a:latin typeface="Comic Sans MS" pitchFamily="66" charset="0"/>
                  </a:rPr>
                  <a:t>Directions: </a:t>
                </a:r>
                <a:r>
                  <a:rPr lang="en-US" sz="2800" dirty="0" smtClean="0">
                    <a:latin typeface="Comic Sans MS" pitchFamily="66" charset="0"/>
                  </a:rPr>
                  <a:t>Write the following expression in standard form by </a:t>
                </a:r>
                <a:r>
                  <a:rPr lang="en-US" sz="2800" b="1" i="1" dirty="0" smtClean="0">
                    <a:latin typeface="Comic Sans MS" pitchFamily="66" charset="0"/>
                  </a:rPr>
                  <a:t>distributing</a:t>
                </a:r>
                <a:r>
                  <a:rPr lang="en-US" sz="2800" dirty="0" smtClean="0">
                    <a:latin typeface="Comic Sans MS" pitchFamily="66" charset="0"/>
                  </a:rPr>
                  <a:t>  and </a:t>
                </a:r>
                <a:r>
                  <a:rPr lang="en-US" sz="2800" b="1" i="1" dirty="0" smtClean="0">
                    <a:latin typeface="Comic Sans MS" pitchFamily="66" charset="0"/>
                  </a:rPr>
                  <a:t>combining like terms</a:t>
                </a:r>
                <a:r>
                  <a:rPr lang="en-US" sz="2800" dirty="0" smtClean="0">
                    <a:latin typeface="Comic Sans MS" pitchFamily="66" charset="0"/>
                  </a:rPr>
                  <a:t>.</a:t>
                </a:r>
              </a:p>
              <a:p>
                <a:endParaRPr lang="en-US" sz="2400" b="1" u="sng" dirty="0">
                  <a:latin typeface="Comic Sans MS" pitchFamily="66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i="1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>
                              <a:latin typeface="Cambria Math"/>
                            </a:rPr>
                            <m:t>x</m:t>
                          </m:r>
                        </m:e>
                        <m:sup>
                          <m:r>
                            <a:rPr lang="en-US" sz="4000">
                              <a:latin typeface="Cambria Math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sz="4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000" b="0" i="0" smtClean="0">
                              <a:latin typeface="Cambria Math"/>
                            </a:rPr>
                            <m:t>5</m:t>
                          </m:r>
                          <m:r>
                            <m:rPr>
                              <m:sty m:val="p"/>
                            </m:rPr>
                            <a:rPr lang="en-US" sz="4000">
                              <a:latin typeface="Cambria Math"/>
                            </a:rPr>
                            <m:t>x</m:t>
                          </m:r>
                          <m:r>
                            <a:rPr lang="en-US" sz="4000" i="1">
                              <a:latin typeface="Cambria Math"/>
                            </a:rPr>
                            <m:t>−</m:t>
                          </m:r>
                          <m:r>
                            <a:rPr lang="en-US" sz="4000" b="0" i="0" smtClean="0">
                              <a:latin typeface="Cambria Math"/>
                            </a:rPr>
                            <m:t>4</m:t>
                          </m:r>
                          <m:r>
                            <m:rPr>
                              <m:sty m:val="p"/>
                            </m:rPr>
                            <a:rPr lang="en-US" sz="4000">
                              <a:latin typeface="Cambria Math"/>
                            </a:rPr>
                            <m:t>y</m:t>
                          </m:r>
                        </m:e>
                      </m:d>
                      <m:r>
                        <a:rPr lang="en-US" sz="4000" i="1">
                          <a:latin typeface="Cambria Math"/>
                        </a:rPr>
                        <m:t>−</m:t>
                      </m:r>
                      <m:r>
                        <a:rPr lang="en-US" sz="4000" b="0" i="0" smtClean="0">
                          <a:latin typeface="Cambria Math"/>
                        </a:rPr>
                        <m:t>7</m:t>
                      </m:r>
                      <m:sSup>
                        <m:sSupPr>
                          <m:ctrlPr>
                            <a:rPr lang="en-US" sz="4000" i="1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4000">
                              <a:latin typeface="Cambria Math"/>
                            </a:rPr>
                            <m:t>y</m:t>
                          </m:r>
                        </m:e>
                        <m:sup>
                          <m:r>
                            <a:rPr lang="en-US" sz="400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4000">
                          <a:latin typeface="Cambria Math"/>
                        </a:rPr>
                        <m:t>(</m:t>
                      </m:r>
                      <m:r>
                        <a:rPr lang="en-US" sz="4000" b="0" i="0" smtClean="0">
                          <a:latin typeface="Cambria Math"/>
                        </a:rPr>
                        <m:t>4</m:t>
                      </m:r>
                      <m:r>
                        <m:rPr>
                          <m:sty m:val="p"/>
                        </m:rPr>
                        <a:rPr lang="en-US" sz="4000">
                          <a:latin typeface="Cambria Math"/>
                        </a:rPr>
                        <m:t>x</m:t>
                      </m:r>
                      <m:r>
                        <a:rPr lang="en-US" sz="4000" i="1">
                          <a:latin typeface="Cambria Math"/>
                        </a:rPr>
                        <m:t>−</m:t>
                      </m:r>
                      <m:r>
                        <a:rPr lang="en-US" sz="4000" b="0" i="0" smtClean="0">
                          <a:latin typeface="Cambria Math"/>
                        </a:rPr>
                        <m:t>5</m:t>
                      </m:r>
                      <m:r>
                        <m:rPr>
                          <m:sty m:val="p"/>
                        </m:rPr>
                        <a:rPr lang="en-US" sz="4000">
                          <a:latin typeface="Cambria Math"/>
                        </a:rPr>
                        <m:t>y</m:t>
                      </m:r>
                      <m:r>
                        <a:rPr lang="en-US" sz="40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4000" b="1" u="sng" dirty="0"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7255" y="2224137"/>
                <a:ext cx="7257143" cy="2383794"/>
              </a:xfrm>
              <a:prstGeom prst="rect">
                <a:avLst/>
              </a:prstGeom>
              <a:blipFill rotWithShape="1">
                <a:blip r:embed="rId2"/>
                <a:stretch>
                  <a:fillRect l="-1765" t="-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95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7936" y="245973"/>
            <a:ext cx="846815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Function and Complex Number Operations </a:t>
            </a:r>
            <a:b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883921"/>
                  </p:ext>
                </p:extLst>
              </p:nvPr>
            </p:nvGraphicFramePr>
            <p:xfrm>
              <a:off x="1477639" y="2773362"/>
              <a:ext cx="6607447" cy="3785616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3473480"/>
                    <a:gridCol w="3133967"/>
                  </a:tblGrid>
                  <a:tr h="49072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7200" algn="l"/>
                              <a:tab pos="1371600" algn="l"/>
                            </a:tabLst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1.     </a:t>
                          </a:r>
                          <a14:m>
                            <m:oMath xmlns:m="http://schemas.openxmlformats.org/officeDocument/2006/math">
                              <m:r>
                                <a:rPr lang="en-US" sz="1800">
                                  <a:ln>
                                    <a:noFill/>
                                  </a:ln>
                                  <a:effectLst/>
                                  <a:latin typeface="Cambria Math"/>
                                </a:rPr>
                                <m:t>3(1+</m:t>
                              </m:r>
                              <m:r>
                                <a:rPr lang="en-US" sz="1800">
                                  <a:ln>
                                    <a:noFill/>
                                  </a:ln>
                                  <a:effectLst/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1800">
                                  <a:ln>
                                    <a:noFill/>
                                  </a:ln>
                                  <a:effectLst/>
                                  <a:latin typeface="Cambria Math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	_______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371600" algn="l"/>
                            </a:tabLst>
                          </a:pPr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1371600" algn="l"/>
                            </a:tabLst>
                          </a:pPr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Real             </a:t>
                          </a: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Non-Real</a:t>
                          </a:r>
                          <a:endParaRPr lang="en-US" sz="1800" dirty="0">
                            <a:ln>
                              <a:noFill/>
                            </a:ln>
                            <a:effectLst/>
                            <a:latin typeface="+mj-lt"/>
                          </a:endParaRPr>
                        </a:p>
                      </a:txBody>
                      <a:tcPr marL="68580" marR="68580" marT="0" marB="0"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42900" marR="0" lvl="0" indent="-34290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AutoNum type="alphaUcPeriod"/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5</a:t>
                          </a:r>
                          <a:endParaRPr lang="en-US" sz="180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2.     </a:t>
                          </a:r>
                          <a14:m>
                            <m:oMath xmlns:m="http://schemas.openxmlformats.org/officeDocument/2006/math">
                              <m:r>
                                <a:rPr lang="en-US" sz="1800">
                                  <a:ln>
                                    <a:noFill/>
                                  </a:ln>
                                  <a:effectLst/>
                                  <a:latin typeface="Cambria Math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ln>
                                        <a:noFill/>
                                      </a:ln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>
                                      <a:ln>
                                        <a:noFill/>
                                      </a:ln>
                                      <a:effectLst/>
                                      <a:latin typeface="Cambria Math"/>
                                    </a:rPr>
                                    <m:t>𝑖</m:t>
                                  </m:r>
                                </m:e>
                                <m:sup>
                                  <m:r>
                                    <a:rPr lang="en-US" sz="1800">
                                      <a:ln>
                                        <a:noFill/>
                                      </a:ln>
                                      <a:effectLst/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           _______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Real             </a:t>
                          </a: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Non-Real</a:t>
                          </a:r>
                          <a:endParaRPr lang="en-US" sz="1800" dirty="0">
                            <a:ln>
                              <a:noFill/>
                            </a:ln>
                            <a:effectLst/>
                            <a:latin typeface="+mj-lt"/>
                          </a:endParaRPr>
                        </a:p>
                      </a:txBody>
                      <a:tcPr marL="68580" marR="68580" marT="0" marB="0"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B.     -3+4i</a:t>
                          </a:r>
                          <a:endParaRPr lang="en-US" sz="180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85983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3.    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>
                                      <a:ln>
                                        <a:noFill/>
                                      </a:ln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>
                                      <a:ln>
                                        <a:noFill/>
                                      </a:ln>
                                      <a:effectLst/>
                                      <a:latin typeface="Cambria Math"/>
                                    </a:rPr>
                                    <m:t>(1+2</m:t>
                                  </m:r>
                                  <m:r>
                                    <a:rPr lang="en-US" sz="1800">
                                      <a:ln>
                                        <a:noFill/>
                                      </a:ln>
                                      <a:effectLst/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sz="1800">
                                      <a:ln>
                                        <a:noFill/>
                                      </a:ln>
                                      <a:effectLst/>
                                      <a:latin typeface="Cambria Math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sz="1800">
                                      <a:ln>
                                        <a:noFill/>
                                      </a:ln>
                                      <a:effectLst/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           _______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Real             </a:t>
                          </a: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Non-Real</a:t>
                          </a:r>
                          <a:endParaRPr lang="en-US" sz="1800" dirty="0">
                            <a:ln>
                              <a:noFill/>
                            </a:ln>
                            <a:effectLst/>
                            <a:latin typeface="+mj-lt"/>
                          </a:endParaRPr>
                        </a:p>
                      </a:txBody>
                      <a:tcPr marL="68580" marR="68580" marT="0" marB="0"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c.     -3</a:t>
                          </a:r>
                          <a:endParaRPr lang="en-US" sz="180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4.     </a:t>
                          </a:r>
                          <a14:m>
                            <m:oMath xmlns:m="http://schemas.openxmlformats.org/officeDocument/2006/math">
                              <m:r>
                                <a:rPr lang="en-US" sz="1800">
                                  <a:ln>
                                    <a:noFill/>
                                  </a:ln>
                                  <a:effectLst/>
                                  <a:latin typeface="Cambria Math"/>
                                </a:rPr>
                                <m:t>(1+2</m:t>
                              </m:r>
                              <m:r>
                                <a:rPr lang="en-US" sz="1800">
                                  <a:ln>
                                    <a:noFill/>
                                  </a:ln>
                                  <a:effectLst/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1800">
                                  <a:ln>
                                    <a:noFill/>
                                  </a:ln>
                                  <a:effectLst/>
                                  <a:latin typeface="Cambria Math"/>
                                </a:rPr>
                                <m:t>)(1−2</m:t>
                              </m:r>
                              <m:r>
                                <a:rPr lang="en-US" sz="1800">
                                  <a:ln>
                                    <a:noFill/>
                                  </a:ln>
                                  <a:effectLst/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1800">
                                  <a:ln>
                                    <a:noFill/>
                                  </a:ln>
                                  <a:effectLst/>
                                  <a:latin typeface="Cambria Math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   _______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 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Real             </a:t>
                          </a: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Non-Real</a:t>
                          </a:r>
                          <a:endParaRPr lang="en-US" sz="1800" dirty="0">
                            <a:ln>
                              <a:noFill/>
                            </a:ln>
                            <a:effectLst/>
                            <a:latin typeface="+mj-lt"/>
                          </a:endParaRPr>
                        </a:p>
                      </a:txBody>
                      <a:tcPr marL="68580" marR="68580" marT="0" marB="0"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D.     3+3i</a:t>
                          </a:r>
                          <a:endParaRPr lang="en-US" sz="180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883921"/>
                  </p:ext>
                </p:extLst>
              </p:nvPr>
            </p:nvGraphicFramePr>
            <p:xfrm>
              <a:off x="1477639" y="2773362"/>
              <a:ext cx="6607447" cy="3773552"/>
            </p:xfrm>
            <a:graphic>
              <a:graphicData uri="http://schemas.openxmlformats.org/drawingml/2006/table">
                <a:tbl>
                  <a:tblPr firstRow="1" firstCol="1" bandRow="1">
                    <a:tableStyleId>{2D5ABB26-0587-4C30-8999-92F81FD0307C}</a:tableStyleId>
                  </a:tblPr>
                  <a:tblGrid>
                    <a:gridCol w="3473480"/>
                    <a:gridCol w="3133967"/>
                  </a:tblGrid>
                  <a:tr h="92786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921" r="-90351" b="-322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42900" marR="0" lvl="0" indent="-34290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AutoNum type="alphaUcPeriod"/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5</a:t>
                          </a:r>
                          <a:endParaRPr lang="en-US" sz="180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95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205" r="-90351" b="-2141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B.     -3+4i</a:t>
                          </a:r>
                          <a:endParaRPr lang="en-US" sz="180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96513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99371" r="-90351" b="-1100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c.     -3</a:t>
                          </a:r>
                          <a:endParaRPr lang="en-US" sz="180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92786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R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1">
                          <a:blip r:embed="rId2"/>
                          <a:stretch>
                            <a:fillRect t="-313158" r="-90351" b="-151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1800" dirty="0" smtClean="0">
                              <a:ln>
                                <a:noFill/>
                              </a:ln>
                              <a:effectLst/>
                              <a:latin typeface="+mj-lt"/>
                            </a:rPr>
                            <a:t>D.     3+3i</a:t>
                          </a:r>
                          <a:endParaRPr lang="en-US" sz="180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latin typeface="+mj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5715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1" name="Rectangle 41"/>
          <p:cNvSpPr>
            <a:spLocks noChangeArrowheads="1"/>
          </p:cNvSpPr>
          <p:nvPr/>
        </p:nvSpPr>
        <p:spPr bwMode="auto">
          <a:xfrm>
            <a:off x="254001" y="1705224"/>
            <a:ext cx="8890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Directions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Match each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complex expression 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to its equivalent form.  Circle whether the product is a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real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or </a:t>
            </a: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non real</a:t>
            </a:r>
            <a:endParaRPr kumimoji="0" lang="en-US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65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56185" y="-31025"/>
            <a:ext cx="60316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Function Operations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161143" y="2409371"/>
                <a:ext cx="7329714" cy="1661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en-US" sz="2800" dirty="0" smtClean="0">
                    <a:latin typeface="Comic Sans MS" pitchFamily="66" charset="0"/>
                  </a:rPr>
                  <a:t>What is the </a:t>
                </a:r>
                <a:r>
                  <a:rPr lang="en-US" sz="2800" b="1" i="1" dirty="0" smtClean="0">
                    <a:latin typeface="Comic Sans MS" pitchFamily="66" charset="0"/>
                  </a:rPr>
                  <a:t>remainder </a:t>
                </a:r>
                <a:r>
                  <a:rPr lang="en-US" sz="2800" dirty="0">
                    <a:latin typeface="Comic Sans MS" pitchFamily="66" charset="0"/>
                  </a:rPr>
                  <a:t>when you divide  </a:t>
                </a:r>
                <a:endParaRPr lang="en-US" sz="2800" dirty="0" smtClean="0">
                  <a:latin typeface="Comic Sans MS" pitchFamily="66" charset="0"/>
                </a:endParaRPr>
              </a:p>
              <a:p>
                <a:pPr lvl="0"/>
                <a:endParaRPr lang="en-US" sz="2800" dirty="0">
                  <a:latin typeface="Comic Sans MS" pitchFamily="66" charset="0"/>
                </a:endParaRPr>
              </a:p>
              <a:p>
                <a:pPr lvl="0"/>
                <a:r>
                  <a:rPr lang="en-US" sz="2800" dirty="0" smtClean="0">
                    <a:latin typeface="Comic Sans MS" pitchFamily="66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/>
                          </a:rPr>
                          <m:t>(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sz="2800" b="0" i="1" smtClean="0">
                        <a:latin typeface="Cambria Math"/>
                      </a:rPr>
                      <m:t>+3</m:t>
                    </m:r>
                    <m:sSup>
                      <m:sSupPr>
                        <m:ctrlPr>
                          <a:rPr lang="en-US" sz="28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latin typeface="Cambria Math"/>
                      </a:rPr>
                      <m:t>+2</m:t>
                    </m:r>
                    <m:r>
                      <a:rPr lang="en-US" sz="2800" b="0" i="1" smtClean="0">
                        <a:latin typeface="Cambria Math"/>
                      </a:rPr>
                      <m:t>𝑥</m:t>
                    </m:r>
                    <m:r>
                      <a:rPr lang="en-US" sz="2800" b="0" i="1" smtClean="0">
                        <a:latin typeface="Cambria Math"/>
                      </a:rPr>
                      <m:t>−10) </m:t>
                    </m:r>
                    <m:r>
                      <a:rPr lang="en-US" sz="2800" b="0" i="1" smtClean="0">
                        <a:latin typeface="Cambria Math"/>
                      </a:rPr>
                      <m:t>𝑏𝑦</m:t>
                    </m:r>
                    <m:r>
                      <a:rPr lang="en-US" sz="2800" b="0" i="1" smtClean="0">
                        <a:latin typeface="Cambria Math"/>
                      </a:rPr>
                      <m:t> (</m:t>
                    </m:r>
                    <m:r>
                      <a:rPr lang="en-US" sz="2800" b="0" i="1" smtClean="0">
                        <a:latin typeface="Cambria Math"/>
                      </a:rPr>
                      <m:t>𝑥</m:t>
                    </m:r>
                    <m:r>
                      <a:rPr lang="en-US" sz="2800" b="0" i="1" smtClean="0">
                        <a:latin typeface="Cambria Math"/>
                      </a:rPr>
                      <m:t>+2)</m:t>
                    </m:r>
                  </m:oMath>
                </a14:m>
                <a:r>
                  <a:rPr lang="en-US" sz="2800" dirty="0" smtClean="0">
                    <a:latin typeface="Comic Sans MS" pitchFamily="66" charset="0"/>
                  </a:rPr>
                  <a:t>? </a:t>
                </a:r>
                <a:endParaRPr lang="en-US" sz="2800" dirty="0">
                  <a:latin typeface="Comic Sans MS" pitchFamily="66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1143" y="2409371"/>
                <a:ext cx="7329714" cy="1661993"/>
              </a:xfrm>
              <a:prstGeom prst="rect">
                <a:avLst/>
              </a:prstGeom>
              <a:blipFill rotWithShape="1">
                <a:blip r:embed="rId2"/>
                <a:stretch>
                  <a:fillRect l="-1663" t="-36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44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1046</TotalTime>
  <Words>907</Words>
  <Application>Microsoft Office PowerPoint</Application>
  <PresentationFormat>On-screen Show (4:3)</PresentationFormat>
  <Paragraphs>210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Graphs, Tables, and Functions  300</vt:lpstr>
      <vt:lpstr>Graphs, Tables, and Functions  400</vt:lpstr>
      <vt:lpstr>Function and Complex Number Operations  100</vt:lpstr>
      <vt:lpstr>Function and Complex Number Operations  200</vt:lpstr>
      <vt:lpstr>Function and Complex Number Operations  300</vt:lpstr>
      <vt:lpstr>Function Operations 400</vt:lpstr>
      <vt:lpstr>Solving Equations 100</vt:lpstr>
      <vt:lpstr>Solving Equations 200</vt:lpstr>
      <vt:lpstr>Solving Equations 300</vt:lpstr>
      <vt:lpstr>Solving Equations 400</vt:lpstr>
      <vt:lpstr>Exponentials &amp; Logs 100</vt:lpstr>
      <vt:lpstr>Exponential and Logs 200</vt:lpstr>
      <vt:lpstr>Exponential and Logs 300</vt:lpstr>
      <vt:lpstr>Exponential &amp; Logs 400</vt:lpstr>
    </vt:vector>
  </TitlesOfParts>
  <Company>malden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rogowicz</dc:creator>
  <cp:lastModifiedBy>mpstech</cp:lastModifiedBy>
  <cp:revision>57</cp:revision>
  <dcterms:created xsi:type="dcterms:W3CDTF">2015-01-11T21:53:38Z</dcterms:created>
  <dcterms:modified xsi:type="dcterms:W3CDTF">2015-06-10T14:09:39Z</dcterms:modified>
</cp:coreProperties>
</file>